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71" r:id="rId2"/>
    <p:sldId id="270" r:id="rId3"/>
    <p:sldId id="262" r:id="rId4"/>
    <p:sldId id="272" r:id="rId5"/>
    <p:sldId id="259" r:id="rId6"/>
    <p:sldId id="263" r:id="rId7"/>
    <p:sldId id="265" r:id="rId8"/>
    <p:sldId id="274" r:id="rId9"/>
    <p:sldId id="261" r:id="rId10"/>
    <p:sldId id="273" r:id="rId11"/>
    <p:sldId id="275" r:id="rId12"/>
    <p:sldId id="277" r:id="rId13"/>
    <p:sldId id="257" r:id="rId14"/>
    <p:sldId id="258" r:id="rId15"/>
    <p:sldId id="278" r:id="rId16"/>
    <p:sldId id="260" r:id="rId17"/>
    <p:sldId id="279" r:id="rId18"/>
    <p:sldId id="280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9"/>
    <p:restoredTop sz="82222"/>
  </p:normalViewPr>
  <p:slideViewPr>
    <p:cSldViewPr>
      <p:cViewPr varScale="1">
        <p:scale>
          <a:sx n="36" d="100"/>
          <a:sy n="36" d="100"/>
        </p:scale>
        <p:origin x="267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7AF4ED7-2D0B-4E6F-A21F-7119D0F06A26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B5CCAA-B4E9-4E5C-A334-98A5F42DA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</a:t>
            </a:r>
            <a:r>
              <a:rPr lang="en-US" baseline="0" dirty="0"/>
              <a:t> characteristics of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5CCAA-B4E9-4E5C-A334-98A5F42DAC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Metadata: “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"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[information] that provide information about other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".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Wikipedia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“Metadata”)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5CCAA-B4E9-4E5C-A334-98A5F42DAC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6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AAD59-ABF1-7F45-B303-539FD58F6515}" type="slidenum">
              <a:rPr lang="en-US">
                <a:latin typeface="Times" pitchFamily="-109" charset="0"/>
              </a:rPr>
              <a:pPr/>
              <a:t>6</a:t>
            </a:fld>
            <a:endParaRPr lang="en-US">
              <a:latin typeface="Times" pitchFamily="-109" charset="0"/>
            </a:endParaRPr>
          </a:p>
        </p:txBody>
      </p:sp>
      <p:sp>
        <p:nvSpPr>
          <p:cNvPr id="215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2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—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BFD9A-3D03-DA42-AB51-B72F0075D1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silos are revealed</a:t>
            </a:r>
            <a:r>
              <a:rPr lang="en-US" baseline="0" dirty="0"/>
              <a:t> as an organization grows.</a:t>
            </a:r>
          </a:p>
          <a:p>
            <a:endParaRPr lang="en-US" baseline="0" dirty="0"/>
          </a:p>
          <a:p>
            <a:r>
              <a:rPr lang="en-US" baseline="0" dirty="0"/>
              <a:t>Data should have a documented owner. Other documentation should include meaning, associated risk/security, strategic importance,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5CCAA-B4E9-4E5C-A334-98A5F42DAC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5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5CCAA-B4E9-4E5C-A334-98A5F42DAC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Photo: Simone </a:t>
            </a:r>
            <a:r>
              <a:rPr lang="en-US" dirty="0" err="1"/>
              <a:t>Berettoni</a:t>
            </a:r>
            <a:r>
              <a:rPr lang="en-US" dirty="0"/>
              <a:t>, via </a:t>
            </a:r>
            <a:r>
              <a:rPr lang="en-US" dirty="0" err="1"/>
              <a:t>Flikr</a:t>
            </a:r>
            <a:r>
              <a:rPr lang="en-US" dirty="0"/>
              <a:t> (CC-BY-NC-ND)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berettoni</a:t>
            </a:r>
            <a:r>
              <a:rPr lang="en-US" dirty="0"/>
              <a:t>/3515319579/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5CCAA-B4E9-4E5C-A334-98A5F42DAC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1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8"/>
          <p:cNvSpPr>
            <a:spLocks noChangeArrowheads="1"/>
          </p:cNvSpPr>
          <p:nvPr/>
        </p:nvSpPr>
        <p:spPr bwMode="auto">
          <a:xfrm>
            <a:off x="0" y="0"/>
            <a:ext cx="9144000" cy="5803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03" tIns="45701" rIns="91403" bIns="45701" anchor="ctr"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8788" y="2433638"/>
            <a:ext cx="8226425" cy="50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Book Antiqua" pitchFamily="18" charset="0"/>
                <a:cs typeface="Tahom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8788" y="4316413"/>
            <a:ext cx="8226425" cy="457200"/>
          </a:xfrm>
          <a:prstGeom prst="rect">
            <a:avLst/>
          </a:prstGeom>
        </p:spPr>
        <p:txBody>
          <a:bodyPr anchor="ctr"/>
          <a:lstStyle>
            <a:lvl1pPr algn="ctr">
              <a:defRPr sz="2800" i="0">
                <a:solidFill>
                  <a:schemeClr val="bg1"/>
                </a:solidFill>
                <a:latin typeface="Book Antiqua" pitchFamily="18" charset="0"/>
                <a:cs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458788" y="1676400"/>
            <a:ext cx="8226425" cy="776288"/>
          </a:xfrm>
          <a:prstGeom prst="rect">
            <a:avLst/>
          </a:prstGeom>
        </p:spPr>
        <p:txBody>
          <a:bodyPr/>
          <a:lstStyle>
            <a:lvl1pPr algn="ctr">
              <a:defRPr sz="4200" b="0">
                <a:solidFill>
                  <a:schemeClr val="bg1"/>
                </a:solidFill>
                <a:latin typeface="Book Antiqua" pitchFamily="18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687388" y="3198813"/>
            <a:ext cx="77692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lIns="91403" tIns="45701" rIns="91403" bIns="45701" anchor="ctr"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0" y="5748338"/>
            <a:ext cx="9150350" cy="7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91403" tIns="45701" rIns="91403" bIns="45701" anchor="ctr"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§"/>
              <a:defRPr/>
            </a:lvl1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27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6840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08163"/>
            <a:ext cx="4040188" cy="431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6840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08163"/>
            <a:ext cx="4041775" cy="431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2336" y="512064"/>
            <a:ext cx="8339328" cy="310896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152144"/>
            <a:ext cx="8339328" cy="513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8764" y="642086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6BC97DC7-ECF4-47D8-83CD-56CBEF1CDB5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02336" y="838200"/>
            <a:ext cx="8339328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58605" y="6420865"/>
            <a:ext cx="4847195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v1KwTabNoTaglineBottomRGB.eps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89973"/>
            <a:ext cx="3428487" cy="1282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3" r:id="rId4"/>
    <p:sldLayoutId id="2147483664" r:id="rId5"/>
    <p:sldLayoutId id="2147483665" r:id="rId6"/>
    <p:sldLayoutId id="2147483666" r:id="rId7"/>
  </p:sldLayoutIdLst>
  <p:transition/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Book Antiqua" pitchFamily="18" charset="0"/>
          <a:ea typeface="Book Antiqua" pitchFamily="18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Book Antiqua" pitchFamily="18" charset="0"/>
          <a:ea typeface="Book Antiqua" pitchFamily="18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Book Antiqua" pitchFamily="18" charset="0"/>
          <a:ea typeface="Book Antiqua" pitchFamily="18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Book Antiqua" pitchFamily="18" charset="0"/>
          <a:ea typeface="Book Antiqua" pitchFamily="18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Book Antiqua" pitchFamily="18" charset="0"/>
          <a:ea typeface="Book Antiqua" pitchFamily="18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Book Antiqua" pitchFamily="18" charset="0"/>
          <a:ea typeface="Book Antiqua" pitchFamily="18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readwrite.com/2013/09/19/api-defined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user.me/api/" TargetMode="External"/><Relationship Id="rId2" Type="http://schemas.openxmlformats.org/officeDocument/2006/relationships/hyperlink" Target="https://randomuser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user.me/api/?format=csv" TargetMode="External"/><Relationship Id="rId5" Type="http://schemas.openxmlformats.org/officeDocument/2006/relationships/hyperlink" Target="https://randomuser.me/api/?format=yaml" TargetMode="External"/><Relationship Id="rId4" Type="http://schemas.openxmlformats.org/officeDocument/2006/relationships/hyperlink" Target="https://randomuser.me/api/?format=x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json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ddmotto/public-ap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3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079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  <a:noFill/>
        </p:spPr>
        <p:txBody>
          <a:bodyPr/>
          <a:lstStyle/>
          <a:p>
            <a:fld id="{1CF96F3E-A0BA-EE48-A8B7-62E5066AA830}" type="slidenum">
              <a:rPr lang="en-US" smtClean="0">
                <a:latin typeface="Arial" pitchFamily="-109" charset="0"/>
              </a:rPr>
              <a:pPr/>
              <a:t>10</a:t>
            </a:fld>
            <a:endParaRPr lang="en-US">
              <a:latin typeface="Arial" pitchFamily="-109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67866" tIns="33338" rIns="67866" bIns="33338" rtlCol="0" anchor="ctr" anchorCtr="0">
            <a:normAutofit fontScale="90000"/>
          </a:bodyPr>
          <a:lstStyle/>
          <a:p>
            <a:pPr eaLnBrk="1" hangingPunct="1"/>
            <a:r>
              <a:rPr lang="en-US" b="1" dirty="0"/>
              <a:t>Problems with Data Management Systems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66800" y="1524000"/>
            <a:ext cx="6893719" cy="4495800"/>
          </a:xfrm>
          <a:prstGeom prst="rect">
            <a:avLst/>
          </a:prstGeom>
          <a:noFill/>
        </p:spPr>
        <p:txBody>
          <a:bodyPr vert="horz" lIns="67866" tIns="33338" rIns="67866" bIns="33338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Lack of redundancy</a:t>
            </a:r>
          </a:p>
          <a:p>
            <a:r>
              <a:rPr lang="en-US" sz="2800" dirty="0"/>
              <a:t>Lack of data control</a:t>
            </a:r>
          </a:p>
          <a:p>
            <a:r>
              <a:rPr lang="en-US" sz="2800" dirty="0"/>
              <a:t>Poor interface</a:t>
            </a:r>
          </a:p>
          <a:p>
            <a:r>
              <a:rPr lang="en-US" sz="2800" dirty="0"/>
              <a:t>Lack of access/lack of security</a:t>
            </a:r>
          </a:p>
          <a:p>
            <a:r>
              <a:rPr lang="en-US" sz="2800" dirty="0"/>
              <a:t>Delays</a:t>
            </a:r>
          </a:p>
          <a:p>
            <a:r>
              <a:rPr lang="en-US" sz="2800" dirty="0"/>
              <a:t>Lack of reality</a:t>
            </a:r>
          </a:p>
          <a:p>
            <a:r>
              <a:rPr lang="en-US" sz="2800" dirty="0"/>
              <a:t>Diversity of systems/silos</a:t>
            </a:r>
          </a:p>
          <a:p>
            <a:r>
              <a:rPr lang="en-US" sz="2800" dirty="0"/>
              <a:t>Lack of data integration</a:t>
            </a:r>
          </a:p>
          <a:p>
            <a:r>
              <a:rPr lang="en-US" sz="2800" dirty="0"/>
              <a:t>Volume of data</a:t>
            </a:r>
          </a:p>
        </p:txBody>
      </p:sp>
    </p:spTree>
    <p:extLst>
      <p:ext uri="{BB962C8B-B14F-4D97-AF65-F5344CB8AC3E}">
        <p14:creationId xmlns:p14="http://schemas.microsoft.com/office/powerpoint/2010/main" val="10733894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So,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come back to these issues</a:t>
            </a:r>
          </a:p>
          <a:p>
            <a:pPr lvl="1"/>
            <a:r>
              <a:rPr lang="en-US" dirty="0"/>
              <a:t>Use them as points to consider in your cases and other modules.</a:t>
            </a:r>
          </a:p>
          <a:p>
            <a:endParaRPr lang="en-US" dirty="0"/>
          </a:p>
          <a:p>
            <a:r>
              <a:rPr lang="en-US" dirty="0"/>
              <a:t>In development, we mostly set these concerns aside, and focus on building applications to access data.</a:t>
            </a:r>
          </a:p>
          <a:p>
            <a:endParaRPr lang="en-US" dirty="0"/>
          </a:p>
          <a:p>
            <a:r>
              <a:rPr lang="en-US" dirty="0"/>
              <a:t>However, project owners should have a plan for the deployment of data systems.</a:t>
            </a:r>
          </a:p>
          <a:p>
            <a:pPr lvl="1"/>
            <a:r>
              <a:rPr lang="en-US" dirty="0"/>
              <a:t>Who will own the data?</a:t>
            </a:r>
          </a:p>
          <a:p>
            <a:pPr lvl="1"/>
            <a:r>
              <a:rPr lang="en-US" dirty="0"/>
              <a:t>How will it be current?</a:t>
            </a:r>
          </a:p>
          <a:p>
            <a:pPr lvl="1"/>
            <a:r>
              <a:rPr lang="en-US" dirty="0"/>
              <a:t>How can we integrate it with the organization's other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555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E828E-CBB3-844F-AFE9-1D13E84A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00"/>
            <a:ext cx="9144000" cy="60811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599F8D-9DAD-314A-B4EA-6DAEB8B0DDFB}"/>
              </a:ext>
            </a:extLst>
          </p:cNvPr>
          <p:cNvSpPr/>
          <p:nvPr/>
        </p:nvSpPr>
        <p:spPr>
          <a:xfrm>
            <a:off x="7196416" y="5931592"/>
            <a:ext cx="1947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Photo: Simone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Berettoni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C410-D06A-EC4B-91FB-9C3734DBADE5}"/>
              </a:ext>
            </a:extLst>
          </p:cNvPr>
          <p:cNvSpPr txBox="1"/>
          <p:nvPr/>
        </p:nvSpPr>
        <p:spPr>
          <a:xfrm>
            <a:off x="1743341" y="1219200"/>
            <a:ext cx="565731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0" b="1" dirty="0">
                <a:solidFill>
                  <a:schemeClr val="bg1"/>
                </a:solidFill>
                <a:latin typeface="Helvetica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3061097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API—Application Programming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" y="1152144"/>
            <a:ext cx="8339328" cy="3038856"/>
          </a:xfrm>
        </p:spPr>
        <p:txBody>
          <a:bodyPr>
            <a:normAutofit/>
          </a:bodyPr>
          <a:lstStyle/>
          <a:p>
            <a:r>
              <a:rPr lang="en-US" sz="3200" dirty="0"/>
              <a:t>The way to connect to applications or data</a:t>
            </a:r>
          </a:p>
          <a:p>
            <a:r>
              <a:rPr lang="en-US" sz="3200" dirty="0"/>
              <a:t>How applications talk to each other</a:t>
            </a:r>
          </a:p>
          <a:p>
            <a:r>
              <a:rPr lang="en-US" sz="3200" dirty="0"/>
              <a:t>May be public or private</a:t>
            </a:r>
          </a:p>
          <a:p>
            <a:r>
              <a:rPr lang="en-US" sz="3200" dirty="0"/>
              <a:t>“API” used to describe both the specification and the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0946" y="5791200"/>
            <a:ext cx="637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</a:t>
            </a:r>
            <a:r>
              <a:rPr lang="en-US" dirty="0">
                <a:hlinkClick r:id="rId2"/>
              </a:rPr>
              <a:t>“What APIs Are and Why They’re Important”</a:t>
            </a:r>
            <a:r>
              <a:rPr lang="en-US" dirty="0"/>
              <a:t>, </a:t>
            </a:r>
            <a:r>
              <a:rPr lang="en-US" i="1" dirty="0"/>
              <a:t>HACK</a:t>
            </a:r>
            <a:r>
              <a:rPr lang="en-US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42015015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User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" y="1152144"/>
            <a:ext cx="8339328" cy="128625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randomuser.me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2336" y="2667000"/>
            <a:ext cx="8349838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Try with different data formats:</a:t>
            </a:r>
          </a:p>
          <a:p>
            <a:r>
              <a:rPr lang="en-US" dirty="0"/>
              <a:t>JSON: </a:t>
            </a:r>
            <a:r>
              <a:rPr lang="en-US" dirty="0">
                <a:hlinkClick r:id="rId3"/>
              </a:rPr>
              <a:t>https://randomuser.me/api</a:t>
            </a:r>
            <a:r>
              <a:rPr lang="en-US">
                <a:hlinkClick r:id="rId3"/>
              </a:rPr>
              <a:t>/</a:t>
            </a:r>
            <a:endParaRPr lang="en-US" dirty="0"/>
          </a:p>
          <a:p>
            <a:r>
              <a:rPr lang="en-US" dirty="0"/>
              <a:t>XML: </a:t>
            </a:r>
            <a:r>
              <a:rPr lang="en-US" dirty="0">
                <a:hlinkClick r:id="rId4"/>
              </a:rPr>
              <a:t>https://randomuser.me/api/?format=xml</a:t>
            </a:r>
            <a:endParaRPr lang="en-US" dirty="0"/>
          </a:p>
          <a:p>
            <a:r>
              <a:rPr lang="en-US" dirty="0"/>
              <a:t>YAML: </a:t>
            </a:r>
            <a:r>
              <a:rPr lang="en-US" dirty="0">
                <a:hlinkClick r:id="rId5"/>
              </a:rPr>
              <a:t>https://randomuser.me/api/?format=yaml</a:t>
            </a:r>
            <a:endParaRPr lang="en-US" dirty="0"/>
          </a:p>
          <a:p>
            <a:r>
              <a:rPr lang="en-US" dirty="0"/>
              <a:t>CSV: </a:t>
            </a:r>
            <a:r>
              <a:rPr lang="en-US" dirty="0">
                <a:hlinkClick r:id="rId6"/>
              </a:rPr>
              <a:t>https://randomuser.me/api/?format=csv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9285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XML—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Uses </a:t>
            </a:r>
            <a:r>
              <a:rPr lang="en-US" sz="2800" b="1" dirty="0"/>
              <a:t>tags</a:t>
            </a:r>
            <a:r>
              <a:rPr lang="en-US" sz="2800" dirty="0"/>
              <a:t> (also called </a:t>
            </a:r>
            <a:r>
              <a:rPr lang="en-US" sz="2800" b="1" dirty="0"/>
              <a:t>elements</a:t>
            </a:r>
            <a:r>
              <a:rPr lang="en-US" sz="2800" dirty="0"/>
              <a:t>)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b="1" dirty="0"/>
              <a:t>attributes</a:t>
            </a:r>
          </a:p>
          <a:p>
            <a:pPr marL="0" indent="0">
              <a:buNone/>
            </a:pP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&lt;name&gt;John&lt;/name&gt;</a:t>
            </a:r>
          </a:p>
          <a:p>
            <a:pPr marL="0" indent="0">
              <a:buNone/>
            </a:pPr>
            <a:r>
              <a:rPr lang="en-US" sz="2800" dirty="0"/>
              <a:t>		OR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&lt;person id="John"&gt;</a:t>
            </a:r>
            <a:r>
              <a:rPr lang="is-IS" sz="28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&lt;/person&gt;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Has only one root node</a:t>
            </a:r>
          </a:p>
          <a:p>
            <a:endParaRPr lang="en-US" sz="2800" dirty="0"/>
          </a:p>
          <a:p>
            <a:r>
              <a:rPr lang="en-US" sz="2800" dirty="0"/>
              <a:t>Typically, tags are used for data, and attributes for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07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JSON—JavaScript Object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Described at </a:t>
            </a:r>
            <a:r>
              <a:rPr lang="en-US" dirty="0">
                <a:hlinkClick r:id="rId2"/>
              </a:rPr>
              <a:t>http://json.org</a:t>
            </a:r>
            <a:endParaRPr lang="en-US" dirty="0"/>
          </a:p>
          <a:p>
            <a:r>
              <a:rPr lang="en-US" dirty="0"/>
              <a:t>Text form of a valid Javascript object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"key": "Value",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"array": [1,2,3],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"object": { 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anotherKey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": "value"}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5534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XML and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70" y="1600200"/>
            <a:ext cx="4474464" cy="4539704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pt-BR" sz="1700" dirty="0" err="1">
                <a:latin typeface="Consolas" charset="0"/>
                <a:ea typeface="Consolas" charset="0"/>
                <a:cs typeface="Consolas" charset="0"/>
              </a:rPr>
              <a:t>employees</a:t>
            </a: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    &lt;</a:t>
            </a:r>
            <a:r>
              <a:rPr lang="pt-BR" sz="1700" dirty="0" err="1">
                <a:latin typeface="Consolas" charset="0"/>
                <a:ea typeface="Consolas" charset="0"/>
                <a:cs typeface="Consolas" charset="0"/>
              </a:rPr>
              <a:t>employee</a:t>
            </a: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        &lt;</a:t>
            </a:r>
            <a:r>
              <a:rPr lang="pt-BR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&gt;John&lt;/</a:t>
            </a:r>
            <a:r>
              <a:rPr lang="pt-BR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pt-BR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&gt;Doe&lt;/</a:t>
            </a:r>
            <a:r>
              <a:rPr lang="pt-BR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&lt;/employee&gt;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&lt;employee&gt;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     &lt;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&gt;Anna&lt;/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&gt;Smith&lt;/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&lt;/employee&gt;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&lt;employee&gt;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     &lt;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&gt;Peter&lt;/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&gt;Jones&lt;/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&lt;/employee&gt;</a:t>
            </a:r>
          </a:p>
          <a:p>
            <a:pPr marL="0" indent="0">
              <a:buNone/>
            </a:pP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&lt;/employees&gt;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24400" y="1600200"/>
            <a:ext cx="4191000" cy="4539704"/>
          </a:xfrm>
          <a:prstGeom prst="rect">
            <a:avLst/>
          </a:prstGeom>
          <a:solidFill>
            <a:srgbClr val="D8E7FF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"employees":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[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    {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   "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":"John", 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   "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":"Doe”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},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         {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    "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":"Anna",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    "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":"Smith”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},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        {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    "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":"Peter", 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     "</a:t>
            </a:r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":"Jones”</a:t>
            </a:r>
          </a:p>
          <a:p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    ]</a:t>
            </a:r>
          </a:p>
          <a:p>
            <a:r>
              <a:rPr lang="pt-BR" sz="17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570" y="1066800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XML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8634" y="1066800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636882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public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" y="2819400"/>
            <a:ext cx="8339328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toddmotto</a:t>
            </a:r>
            <a:r>
              <a:rPr lang="en-US" dirty="0">
                <a:hlinkClick r:id="rId2"/>
              </a:rPr>
              <a:t>/public-</a:t>
            </a:r>
            <a:r>
              <a:rPr lang="en-US" dirty="0" err="1">
                <a:hlinkClick r:id="rId2"/>
              </a:rPr>
              <a:t>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C7-ECF4-47D8-83CD-56CBEF1CDB5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69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sz="3200" dirty="0"/>
              <a:t>What is data?</a:t>
            </a:r>
          </a:p>
          <a:p>
            <a:pPr>
              <a:spcBef>
                <a:spcPts val="1176"/>
              </a:spcBef>
            </a:pPr>
            <a:r>
              <a:rPr lang="en-US" sz="3200" dirty="0"/>
              <a:t>Is it different from information?</a:t>
            </a:r>
          </a:p>
          <a:p>
            <a:pPr>
              <a:spcBef>
                <a:spcPts val="1176"/>
              </a:spcBef>
            </a:pPr>
            <a:r>
              <a:rPr lang="en-US" sz="3200" dirty="0"/>
              <a:t>What’s the difference between data and metadata?</a:t>
            </a:r>
          </a:p>
          <a:p>
            <a:pPr>
              <a:spcBef>
                <a:spcPts val="1176"/>
              </a:spcBef>
            </a:pPr>
            <a:r>
              <a:rPr lang="en-US" sz="3200" dirty="0"/>
              <a:t>What does data 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</p:spPr>
        <p:txBody>
          <a:bodyPr/>
          <a:lstStyle/>
          <a:p>
            <a:fld id="{6BC97DC7-ECF4-47D8-83CD-56CBEF1CDB5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16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" y="1066800"/>
            <a:ext cx="8339328" cy="4436361"/>
          </a:xfrm>
        </p:spPr>
        <p:txBody>
          <a:bodyPr>
            <a:normAutofit/>
          </a:bodyPr>
          <a:lstStyle/>
          <a:p>
            <a:r>
              <a:rPr lang="en-US" sz="2800" b="1" dirty="0"/>
              <a:t>Shareable: </a:t>
            </a:r>
            <a:r>
              <a:rPr lang="en-US" sz="2800" dirty="0"/>
              <a:t>Readily accessed by more than one person at a time </a:t>
            </a:r>
          </a:p>
          <a:p>
            <a:r>
              <a:rPr lang="en-US" sz="2800" b="1" dirty="0"/>
              <a:t>Transportable: </a:t>
            </a:r>
            <a:r>
              <a:rPr lang="en-US" sz="2800" dirty="0"/>
              <a:t>Easily moved to a decision maker</a:t>
            </a:r>
          </a:p>
          <a:p>
            <a:r>
              <a:rPr lang="en-US" sz="2800" b="1" dirty="0"/>
              <a:t>Secure: </a:t>
            </a:r>
            <a:r>
              <a:rPr lang="en-US" sz="2800" dirty="0"/>
              <a:t>Protected from destruction and unauthorized use </a:t>
            </a:r>
          </a:p>
          <a:p>
            <a:r>
              <a:rPr lang="en-US" sz="2800" b="1" dirty="0"/>
              <a:t>Accurate: </a:t>
            </a:r>
            <a:r>
              <a:rPr lang="en-US" sz="2800" dirty="0"/>
              <a:t>Reliable, precise records</a:t>
            </a:r>
          </a:p>
          <a:p>
            <a:r>
              <a:rPr lang="en-US" sz="2800" b="1" dirty="0"/>
              <a:t>Timely: </a:t>
            </a:r>
            <a:r>
              <a:rPr lang="en-US" sz="2800" dirty="0"/>
              <a:t>Current and up-to-date Relevant Appropriate to the decision 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28650" y="5482497"/>
            <a:ext cx="8286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ook Antiqua" charset="0"/>
                <a:ea typeface="Book Antiqua" charset="0"/>
                <a:cs typeface="Book Antiqua" charset="0"/>
              </a:rPr>
              <a:t>Watson, Richard (2013-12-27). </a:t>
            </a:r>
            <a:r>
              <a:rPr lang="en-US" i="1" dirty="0">
                <a:latin typeface="Book Antiqua" charset="0"/>
                <a:ea typeface="Book Antiqua" charset="0"/>
                <a:cs typeface="Book Antiqua" charset="0"/>
              </a:rPr>
              <a:t>Data Management </a:t>
            </a:r>
            <a:r>
              <a:rPr lang="en-US" dirty="0">
                <a:latin typeface="Book Antiqua" charset="0"/>
                <a:ea typeface="Book Antiqua" charset="0"/>
                <a:cs typeface="Book Antiqua" charset="0"/>
              </a:rPr>
              <a:t>. </a:t>
            </a:r>
            <a:r>
              <a:rPr lang="en-US" dirty="0" err="1">
                <a:latin typeface="Book Antiqua" charset="0"/>
                <a:ea typeface="Book Antiqua" charset="0"/>
                <a:cs typeface="Book Antiqua" charset="0"/>
              </a:rPr>
              <a:t>eGreen</a:t>
            </a:r>
            <a:r>
              <a:rPr lang="en-US" dirty="0">
                <a:latin typeface="Book Antiqua" charset="0"/>
                <a:ea typeface="Book Antiqua" charset="0"/>
                <a:cs typeface="Book Antiqua" charset="0"/>
              </a:rPr>
              <a:t> Press.</a:t>
            </a:r>
          </a:p>
        </p:txBody>
      </p:sp>
    </p:spTree>
    <p:extLst>
      <p:ext uri="{BB962C8B-B14F-4D97-AF65-F5344CB8AC3E}">
        <p14:creationId xmlns:p14="http://schemas.microsoft.com/office/powerpoint/2010/main" val="2627544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52372"/>
            <a:ext cx="3179064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Delivery</a:t>
            </a:r>
          </a:p>
          <a:p>
            <a:r>
              <a:rPr lang="en-US" sz="2800" dirty="0"/>
              <a:t>Timely</a:t>
            </a:r>
          </a:p>
          <a:p>
            <a:r>
              <a:rPr lang="en-US" sz="2800" dirty="0"/>
              <a:t>Accessible</a:t>
            </a:r>
          </a:p>
          <a:p>
            <a:r>
              <a:rPr lang="en-US" sz="2800" dirty="0"/>
              <a:t>Secure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</p:spPr>
        <p:txBody>
          <a:bodyPr/>
          <a:lstStyle/>
          <a:p>
            <a:fld id="{6BC97DC7-ECF4-47D8-83CD-56CBEF1CDB5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736" y="1304544"/>
            <a:ext cx="3179064" cy="265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800" b="1">
                <a:solidFill>
                  <a:srgbClr val="C00000"/>
                </a:solidFill>
              </a:rPr>
              <a:t>Usability</a:t>
            </a:r>
          </a:p>
          <a:p>
            <a:r>
              <a:rPr lang="en-US" sz="2800"/>
              <a:t>Relevant</a:t>
            </a:r>
          </a:p>
          <a:p>
            <a:r>
              <a:rPr lang="en-US" sz="2800"/>
              <a:t>Simple</a:t>
            </a:r>
          </a:p>
          <a:p>
            <a:r>
              <a:rPr lang="en-US" sz="2800"/>
              <a:t>Flexible</a:t>
            </a:r>
          </a:p>
          <a:p>
            <a:r>
              <a:rPr lang="en-US" sz="2800"/>
              <a:t>Economical</a:t>
            </a: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78936" y="3505200"/>
            <a:ext cx="3179064" cy="2362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800" b="1" dirty="0">
                <a:solidFill>
                  <a:srgbClr val="C00000"/>
                </a:solidFill>
              </a:rPr>
              <a:t>Quality</a:t>
            </a:r>
          </a:p>
          <a:p>
            <a:r>
              <a:rPr lang="en-US" sz="2800" dirty="0"/>
              <a:t>Accurate</a:t>
            </a:r>
          </a:p>
          <a:p>
            <a:r>
              <a:rPr lang="en-US" sz="2800" dirty="0"/>
              <a:t>Verifiable</a:t>
            </a:r>
          </a:p>
          <a:p>
            <a:r>
              <a:rPr lang="en-US" sz="2800" dirty="0"/>
              <a:t>Complete</a:t>
            </a:r>
          </a:p>
          <a:p>
            <a:r>
              <a:rPr lang="en-US" sz="2800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20017856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  <a:noFill/>
        </p:spPr>
        <p:txBody>
          <a:bodyPr/>
          <a:lstStyle/>
          <a:p>
            <a:fld id="{1CF96F3E-A0BA-EE48-A8B7-62E5066AA830}" type="slidenum">
              <a:rPr lang="en-US" smtClean="0">
                <a:latin typeface="Arial" pitchFamily="-109" charset="0"/>
              </a:rPr>
              <a:pPr/>
              <a:t>5</a:t>
            </a:fld>
            <a:endParaRPr lang="en-US">
              <a:latin typeface="Arial" pitchFamily="-109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67866" tIns="33338" rIns="67866" bIns="33338" rtlCol="0" anchor="ctr" anchorCtr="0">
            <a:normAutofit fontScale="90000"/>
          </a:bodyPr>
          <a:lstStyle/>
          <a:p>
            <a:pPr eaLnBrk="1" hangingPunct="1"/>
            <a:r>
              <a:rPr lang="en-US" b="1" dirty="0"/>
              <a:t>An Example of Data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9600" y="1905000"/>
            <a:ext cx="3371850" cy="2932509"/>
          </a:xfrm>
          <a:noFill/>
        </p:spPr>
        <p:txBody>
          <a:bodyPr vert="horz" lIns="67866" tIns="33338" rIns="67866" bIns="33338" rtlCol="0">
            <a:normAutofit/>
          </a:bodyPr>
          <a:lstStyle/>
          <a:p>
            <a:r>
              <a:rPr lang="en-US" dirty="0">
                <a:ea typeface="ＭＳ Ｐゴシック" pitchFamily="-109" charset="-128"/>
              </a:rPr>
              <a:t>Structure</a:t>
            </a:r>
          </a:p>
          <a:p>
            <a:r>
              <a:rPr lang="en-US" dirty="0">
                <a:ea typeface="ＭＳ Ｐゴシック" pitchFamily="-109" charset="-128"/>
              </a:rPr>
              <a:t>Easily scanned</a:t>
            </a:r>
          </a:p>
          <a:p>
            <a:r>
              <a:rPr lang="en-US" dirty="0">
                <a:ea typeface="ＭＳ Ｐゴシック" pitchFamily="-109" charset="-128"/>
              </a:rPr>
              <a:t>Nested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523404"/>
            <a:ext cx="2362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1211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  <a:noFill/>
        </p:spPr>
        <p:txBody>
          <a:bodyPr/>
          <a:lstStyle/>
          <a:p>
            <a:fld id="{6C1E3BB1-DC9A-0A4D-BC2A-84CA0B661D51}" type="slidenum">
              <a:rPr lang="en-US" smtClean="0">
                <a:latin typeface="Arial" pitchFamily="-109" charset="0"/>
              </a:rPr>
              <a:pPr/>
              <a:t>6</a:t>
            </a:fld>
            <a:endParaRPr lang="en-US">
              <a:latin typeface="Arial" pitchFamily="-109" charset="0"/>
            </a:endParaRPr>
          </a:p>
        </p:txBody>
      </p:sp>
      <p:sp>
        <p:nvSpPr>
          <p:cNvPr id="20483" name="Rectangle 5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An Example of Data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423035"/>
            <a:ext cx="23050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75408" y="1685567"/>
            <a:ext cx="3371850" cy="2932509"/>
          </a:xfrm>
          <a:prstGeom prst="rect">
            <a:avLst/>
          </a:prstGeom>
          <a:noFill/>
        </p:spPr>
        <p:txBody>
          <a:bodyPr vert="horz" lIns="67866" tIns="33338" rIns="67866" bIns="3333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Book Antiqua" pitchFamily="18" charset="0"/>
                <a:ea typeface="Book Antiqua" pitchFamily="18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ＭＳ Ｐゴシック" pitchFamily="-109" charset="-128"/>
              </a:rPr>
              <a:t>Structured</a:t>
            </a:r>
          </a:p>
          <a:p>
            <a:r>
              <a:rPr lang="en-US" dirty="0">
                <a:ea typeface="ＭＳ Ｐゴシック" pitchFamily="-109" charset="-128"/>
              </a:rPr>
              <a:t>Pre-formatted space</a:t>
            </a:r>
          </a:p>
          <a:p>
            <a:r>
              <a:rPr lang="en-US" dirty="0">
                <a:ea typeface="ＭＳ Ｐゴシック" pitchFamily="-109" charset="-128"/>
              </a:rPr>
              <a:t>Null-able fields</a:t>
            </a:r>
          </a:p>
          <a:p>
            <a:r>
              <a:rPr lang="en-US" dirty="0">
                <a:ea typeface="ＭＳ Ｐゴシック" pitchFamily="-109" charset="-128"/>
              </a:rPr>
              <a:t>Metadata</a:t>
            </a:r>
          </a:p>
          <a:p>
            <a:r>
              <a:rPr lang="en-US" dirty="0">
                <a:ea typeface="ＭＳ Ｐゴシック" pitchFamily="-109" charset="-128"/>
              </a:rPr>
              <a:t>Implicit ordering</a:t>
            </a:r>
          </a:p>
        </p:txBody>
      </p:sp>
    </p:spTree>
    <p:extLst>
      <p:ext uri="{BB962C8B-B14F-4D97-AF65-F5344CB8AC3E}">
        <p14:creationId xmlns:p14="http://schemas.microsoft.com/office/powerpoint/2010/main" val="888133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  <a:noFill/>
        </p:spPr>
        <p:txBody>
          <a:bodyPr/>
          <a:lstStyle/>
          <a:p>
            <a:fld id="{28E64565-41E1-4F4B-9A60-63F9F9280BB9}" type="slidenum">
              <a:rPr lang="en-US" smtClean="0">
                <a:latin typeface="Arial" pitchFamily="-109" charset="0"/>
              </a:rPr>
              <a:pPr/>
              <a:t>7</a:t>
            </a:fld>
            <a:endParaRPr lang="en-US">
              <a:latin typeface="Arial" pitchFamily="-109" charset="0"/>
            </a:endParaRPr>
          </a:p>
        </p:txBody>
      </p:sp>
      <p:sp>
        <p:nvSpPr>
          <p:cNvPr id="28675" name="Rectangle 7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dirty="0"/>
              <a:t>The Information Systems Cycle</a:t>
            </a:r>
          </a:p>
        </p:txBody>
      </p:sp>
      <p:pic>
        <p:nvPicPr>
          <p:cNvPr id="28676" name="Picture 727" descr="FireLite:Books:Data Management:6e:Art PNG:01-IS cy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66800"/>
            <a:ext cx="7009802" cy="474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4526" y="5885697"/>
            <a:ext cx="8286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charset="0"/>
                <a:ea typeface="Book Antiqua" charset="0"/>
                <a:cs typeface="Book Antiqua" charset="0"/>
              </a:rPr>
              <a:t>Watson, Richard (2013-12-27). </a:t>
            </a:r>
            <a:r>
              <a:rPr lang="en-US" sz="1600" i="1" dirty="0">
                <a:latin typeface="Book Antiqua" charset="0"/>
                <a:ea typeface="Book Antiqua" charset="0"/>
                <a:cs typeface="Book Antiqua" charset="0"/>
              </a:rPr>
              <a:t>Data Management </a:t>
            </a:r>
            <a:r>
              <a:rPr lang="en-US" sz="1600" dirty="0">
                <a:latin typeface="Book Antiqua" charset="0"/>
                <a:ea typeface="Book Antiqua" charset="0"/>
                <a:cs typeface="Book Antiqua" charset="0"/>
              </a:rPr>
              <a:t>. </a:t>
            </a:r>
            <a:r>
              <a:rPr lang="en-US" sz="1600" dirty="0" err="1">
                <a:latin typeface="Book Antiqua" charset="0"/>
                <a:ea typeface="Book Antiqua" charset="0"/>
                <a:cs typeface="Book Antiqua" charset="0"/>
              </a:rPr>
              <a:t>eGreen</a:t>
            </a:r>
            <a:r>
              <a:rPr lang="en-US" sz="1600" dirty="0">
                <a:latin typeface="Book Antiqua" charset="0"/>
                <a:ea typeface="Book Antiqua" charset="0"/>
                <a:cs typeface="Book Antiqua" charset="0"/>
              </a:rPr>
              <a:t> Press.</a:t>
            </a:r>
          </a:p>
        </p:txBody>
      </p:sp>
    </p:spTree>
    <p:extLst>
      <p:ext uri="{BB962C8B-B14F-4D97-AF65-F5344CB8AC3E}">
        <p14:creationId xmlns:p14="http://schemas.microsoft.com/office/powerpoint/2010/main" val="7768234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Tradeoffs in Storing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CAP Theorem (also called Brewster’s Theorem)</a:t>
            </a:r>
          </a:p>
          <a:p>
            <a:pPr marL="0" indent="0">
              <a:buNone/>
            </a:pPr>
            <a:r>
              <a:rPr lang="en-US" dirty="0"/>
              <a:t>At best, a distributed system can provide only two of the three guarantees:</a:t>
            </a:r>
          </a:p>
          <a:p>
            <a:pPr marL="0" indent="0">
              <a:buNone/>
              <a:tabLst>
                <a:tab pos="2849563" algn="r"/>
                <a:tab pos="3189288" algn="l"/>
              </a:tabLst>
            </a:pPr>
            <a:r>
              <a:rPr lang="en-US" b="1" i="1" dirty="0"/>
              <a:t>	Consistency</a:t>
            </a:r>
            <a:r>
              <a:rPr lang="en-US" dirty="0"/>
              <a:t>	All nodes see the same data at the </a:t>
            </a:r>
            <a:br>
              <a:rPr lang="en-US" dirty="0"/>
            </a:br>
            <a:r>
              <a:rPr lang="en-US" dirty="0"/>
              <a:t>		same time)</a:t>
            </a:r>
          </a:p>
          <a:p>
            <a:pPr marL="0" indent="0">
              <a:buNone/>
              <a:tabLst>
                <a:tab pos="2849563" algn="r"/>
                <a:tab pos="3189288" algn="l"/>
              </a:tabLst>
            </a:pPr>
            <a:r>
              <a:rPr lang="en-US" b="1" i="1" dirty="0"/>
              <a:t>	Availability</a:t>
            </a:r>
            <a:r>
              <a:rPr lang="en-US" dirty="0"/>
              <a:t>	Every request receives a response 		about whether it succeeded or failed</a:t>
            </a:r>
          </a:p>
          <a:p>
            <a:pPr marL="0" indent="0">
              <a:buNone/>
              <a:tabLst>
                <a:tab pos="2849563" algn="r"/>
                <a:tab pos="3189288" algn="l"/>
              </a:tabLst>
            </a:pPr>
            <a:r>
              <a:rPr lang="en-US" b="1" i="1" dirty="0"/>
              <a:t>	Partition tolerance</a:t>
            </a:r>
            <a:r>
              <a:rPr lang="en-US" dirty="0"/>
              <a:t>	System continues to operate </a:t>
            </a:r>
            <a:br>
              <a:rPr lang="en-US" dirty="0"/>
            </a:br>
            <a:r>
              <a:rPr lang="en-US" dirty="0"/>
              <a:t>		despite arbitrary partitioning due to</a:t>
            </a:r>
            <a:br>
              <a:rPr lang="en-US" dirty="0"/>
            </a:br>
            <a:r>
              <a:rPr lang="en-US" dirty="0"/>
              <a:t>		 network failures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</p:spPr>
        <p:txBody>
          <a:bodyPr/>
          <a:lstStyle/>
          <a:p>
            <a:fld id="{6BC97DC7-ECF4-47D8-83CD-56CBEF1CDB5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74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Continuum of Storage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66" y="1778674"/>
            <a:ext cx="1069019" cy="37645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RAM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82876" y="1778674"/>
            <a:ext cx="1745719" cy="3764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Solid State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23634" y="1778674"/>
            <a:ext cx="1986289" cy="3764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Magnetic Disk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56439" y="1778674"/>
            <a:ext cx="786017" cy="3764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SAN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26038" y="1778674"/>
            <a:ext cx="905621" cy="3764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Tape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1" y="2511643"/>
            <a:ext cx="2227409" cy="1485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15" y="2742553"/>
            <a:ext cx="2159508" cy="1653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" t="13358" r="-179" b="18049"/>
          <a:stretch/>
        </p:blipFill>
        <p:spPr>
          <a:xfrm>
            <a:off x="1460361" y="4111094"/>
            <a:ext cx="1954970" cy="1003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33243" b="33424"/>
          <a:stretch/>
        </p:blipFill>
        <p:spPr>
          <a:xfrm>
            <a:off x="4639545" y="4717481"/>
            <a:ext cx="3019806" cy="10066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891" t="10337" r="838" b="8090"/>
          <a:stretch/>
        </p:blipFill>
        <p:spPr>
          <a:xfrm>
            <a:off x="6040559" y="2865924"/>
            <a:ext cx="2453665" cy="142054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02336" y="2347885"/>
            <a:ext cx="7598664" cy="0"/>
          </a:xfrm>
          <a:prstGeom prst="line">
            <a:avLst/>
          </a:prstGeom>
          <a:ln w="57150">
            <a:solidFill>
              <a:srgbClr val="FF33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040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elley Theme">
  <a:themeElements>
    <a:clrScheme name="Kelley 02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Kelley Theme</Template>
  <TotalTime>9585</TotalTime>
  <Words>595</Words>
  <Application>Microsoft Macintosh PowerPoint</Application>
  <PresentationFormat>On-screen Show (4:3)</PresentationFormat>
  <Paragraphs>167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ＭＳ Ｐゴシック</vt:lpstr>
      <vt:lpstr>Arial</vt:lpstr>
      <vt:lpstr>Book Antiqua</vt:lpstr>
      <vt:lpstr>Calibri</vt:lpstr>
      <vt:lpstr>Consolas</vt:lpstr>
      <vt:lpstr>Helvetica</vt:lpstr>
      <vt:lpstr>Tahoma</vt:lpstr>
      <vt:lpstr>Times</vt:lpstr>
      <vt:lpstr>Wingdings</vt:lpstr>
      <vt:lpstr>Kelley Theme</vt:lpstr>
      <vt:lpstr>PowerPoint Presentation</vt:lpstr>
      <vt:lpstr>About Data</vt:lpstr>
      <vt:lpstr>Attributes of data</vt:lpstr>
      <vt:lpstr>Attributes of Data</vt:lpstr>
      <vt:lpstr>An Example of Data</vt:lpstr>
      <vt:lpstr>An Example of Data</vt:lpstr>
      <vt:lpstr>The Information Systems Cycle</vt:lpstr>
      <vt:lpstr>Tradeoffs in Storing Data</vt:lpstr>
      <vt:lpstr>Continuum of Storage Tradeoffs</vt:lpstr>
      <vt:lpstr>Problems with Data Management Systems</vt:lpstr>
      <vt:lpstr>So, what?</vt:lpstr>
      <vt:lpstr>PowerPoint Presentation</vt:lpstr>
      <vt:lpstr>API—Application Programming Interface</vt:lpstr>
      <vt:lpstr>Random User API</vt:lpstr>
      <vt:lpstr>XML—eXtensible Markup Language</vt:lpstr>
      <vt:lpstr>JSON—JavaScript Object Notation</vt:lpstr>
      <vt:lpstr>Compare XML and JSON</vt:lpstr>
      <vt:lpstr>Explore public APIs</vt:lpstr>
    </vt:vector>
  </TitlesOfParts>
  <Company>Kelley School of Business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Deloitte Kelley MSIS Case Competition</dc:title>
  <dc:creator>Tony Gerth</dc:creator>
  <cp:lastModifiedBy>Tom Gregory</cp:lastModifiedBy>
  <cp:revision>340</cp:revision>
  <cp:lastPrinted>2016-08-29T18:09:12Z</cp:lastPrinted>
  <dcterms:created xsi:type="dcterms:W3CDTF">2009-09-26T14:16:53Z</dcterms:created>
  <dcterms:modified xsi:type="dcterms:W3CDTF">2018-08-29T21:23:45Z</dcterms:modified>
</cp:coreProperties>
</file>